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2" r:id="rId5"/>
    <p:sldId id="271" r:id="rId6"/>
    <p:sldId id="273" r:id="rId7"/>
    <p:sldId id="274" r:id="rId8"/>
    <p:sldId id="275" r:id="rId9"/>
    <p:sldId id="276" r:id="rId10"/>
    <p:sldId id="277" r:id="rId11"/>
    <p:sldId id="278" r:id="rId12"/>
  </p:sldIdLst>
  <p:sldSz cx="4330700" cy="4324350"/>
  <p:notesSz cx="4330700" cy="4324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13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034"/>
    <a:srgbClr val="A93464"/>
    <a:srgbClr val="5EED7D"/>
    <a:srgbClr val="A3ED7D"/>
    <a:srgbClr val="59FFFF"/>
    <a:srgbClr val="59FFDB"/>
    <a:srgbClr val="08002A"/>
    <a:srgbClr val="B02663"/>
    <a:srgbClr val="303439"/>
    <a:srgbClr val="3F5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04728-2048-46C0-ACC7-E35B83C8067C}" v="4" dt="2022-10-08T18:20:05.33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30" autoAdjust="0"/>
  </p:normalViewPr>
  <p:slideViewPr>
    <p:cSldViewPr>
      <p:cViewPr>
        <p:scale>
          <a:sx n="100" d="100"/>
          <a:sy n="100" d="100"/>
        </p:scale>
        <p:origin x="1800" y="336"/>
      </p:cViewPr>
      <p:guideLst>
        <p:guide orient="horz" pos="2880"/>
        <p:guide pos="13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3" d="100"/>
          <a:sy n="123" d="100"/>
        </p:scale>
        <p:origin x="2813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2E1320-DD8B-472D-9751-C389289C75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AFC4C-3610-4D75-AE93-03FA5C72E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C7B63-F801-4D74-865F-7F670C36BE94}" type="datetimeFigureOut">
              <a:rPr lang="en-US" smtClean="0"/>
              <a:t>10/8/2022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C6C0-FD6F-4C6D-8151-18E79E477D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96D8-F09F-4531-96B1-E2B55B5CF2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BB2F8-4E27-4520-A417-71C7EDDDB6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401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E3419-058D-474D-9326-D2CE09EF6897}" type="datetimeFigureOut">
              <a:rPr lang="en-US" smtClean="0"/>
              <a:t>10/8/2022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5100" y="541338"/>
            <a:ext cx="1460500" cy="1458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3388" y="2081213"/>
            <a:ext cx="3463925" cy="1703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F0F43-6A9C-444E-9A88-CB3489A5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2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3">
    <p:bg>
      <p:bgPr>
        <a:gradFill>
          <a:gsLst>
            <a:gs pos="55000">
              <a:schemeClr val="accent2">
                <a:lumMod val="90000"/>
                <a:lumOff val="10000"/>
              </a:schemeClr>
            </a:gs>
            <a:gs pos="100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0CA076-1A44-2343-BBB3-B92196F52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85" t="30316" r="29977" b="5658"/>
          <a:stretch/>
        </p:blipFill>
        <p:spPr>
          <a:xfrm>
            <a:off x="-19050" y="12699"/>
            <a:ext cx="4330700" cy="4311651"/>
          </a:xfrm>
          <a:prstGeom prst="rect">
            <a:avLst/>
          </a:prstGeom>
          <a:gradFill>
            <a:gsLst>
              <a:gs pos="55000">
                <a:schemeClr val="accent2">
                  <a:lumMod val="90000"/>
                  <a:lumOff val="10000"/>
                </a:schemeClr>
              </a:gs>
              <a:gs pos="100000">
                <a:srgbClr val="08002A"/>
              </a:gs>
              <a:gs pos="0">
                <a:srgbClr val="B02663"/>
              </a:gs>
            </a:gsLst>
            <a:lin ang="5400000" scaled="1"/>
          </a:gradFill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C731B2-4E12-2744-B677-52BEBDB52115}"/>
              </a:ext>
            </a:extLst>
          </p:cNvPr>
          <p:cNvGrpSpPr/>
          <p:nvPr userDrawn="1"/>
        </p:nvGrpSpPr>
        <p:grpSpPr>
          <a:xfrm>
            <a:off x="50800" y="47626"/>
            <a:ext cx="4229100" cy="4229100"/>
            <a:chOff x="-741132" y="47625"/>
            <a:chExt cx="4229100" cy="4229100"/>
          </a:xfrm>
        </p:grpSpPr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7FA7C603-EA08-3440-B9FD-1FCDE961E942}"/>
                </a:ext>
              </a:extLst>
            </p:cNvPr>
            <p:cNvSpPr/>
            <p:nvPr userDrawn="1"/>
          </p:nvSpPr>
          <p:spPr>
            <a:xfrm>
              <a:off x="-466495" y="280867"/>
              <a:ext cx="3679825" cy="3679825"/>
            </a:xfrm>
            <a:prstGeom prst="ellipse">
              <a:avLst/>
            </a:prstGeom>
            <a:solidFill>
              <a:schemeClr val="accent2">
                <a:alpha val="8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0B8A56B-8965-F14C-91C8-F102DD7BEC02}"/>
                </a:ext>
              </a:extLst>
            </p:cNvPr>
            <p:cNvSpPr/>
            <p:nvPr userDrawn="1"/>
          </p:nvSpPr>
          <p:spPr>
            <a:xfrm>
              <a:off x="-741132" y="47625"/>
              <a:ext cx="4229100" cy="42291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764B4D-AFA4-8D4D-9E66-47A0952408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525"/>
            <a:ext cx="4330700" cy="4008510"/>
          </a:xfrm>
          <a:prstGeom prst="ellipse">
            <a:avLst/>
          </a:prstGeom>
          <a:ln>
            <a:noFill/>
          </a:ln>
          <a:effectLst>
            <a:softEdge rad="457200"/>
          </a:effectLst>
        </p:spPr>
      </p:pic>
      <p:sp>
        <p:nvSpPr>
          <p:cNvPr id="717" name="Text Placeholder 7">
            <a:extLst>
              <a:ext uri="{FF2B5EF4-FFF2-40B4-BE49-F238E27FC236}">
                <a16:creationId xmlns:a16="http://schemas.microsoft.com/office/drawing/2014/main" id="{6EB665E6-A19F-5F4A-A5C3-DC09C5CC16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2748871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8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718" name="Title 3">
            <a:extLst>
              <a:ext uri="{FF2B5EF4-FFF2-40B4-BE49-F238E27FC236}">
                <a16:creationId xmlns:a16="http://schemas.microsoft.com/office/drawing/2014/main" id="{A368DB7F-94D7-F347-BB47-6E844BAB38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42" y="991748"/>
            <a:ext cx="3486816" cy="1673890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 b="1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719" name="Text Placeholder 2">
            <a:extLst>
              <a:ext uri="{FF2B5EF4-FFF2-40B4-BE49-F238E27FC236}">
                <a16:creationId xmlns:a16="http://schemas.microsoft.com/office/drawing/2014/main" id="{05574D88-E2EF-1D4B-B7E0-74F788FCD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3028038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M Cov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777AC060-79BC-1640-B8DC-7F217A76C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9" y="-13909"/>
            <a:ext cx="4330700" cy="43070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FA1945E-DC16-1F4B-B86A-19C23F3913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3736" y="3304737"/>
            <a:ext cx="2033718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100" b="0" cap="all" spc="6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6D1AD4A-BF49-E542-A43E-9877E78F61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5141" y="3534459"/>
            <a:ext cx="2050909" cy="228600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6" name="Title 3">
            <a:extLst>
              <a:ext uri="{FF2B5EF4-FFF2-40B4-BE49-F238E27FC236}">
                <a16:creationId xmlns:a16="http://schemas.microsoft.com/office/drawing/2014/main" id="{AD194846-E728-8E45-BD01-D154F4735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2218" y="2301585"/>
            <a:ext cx="2036754" cy="9904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lIns="0" tIns="0" rIns="0" bIns="0"/>
          <a:lstStyle>
            <a:lvl1pPr algn="ctr">
              <a:defRPr sz="3600" b="0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FB8700C-47E6-7946-9947-D578408B34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2168" t="28376" r="14018" b="30940"/>
          <a:stretch/>
        </p:blipFill>
        <p:spPr>
          <a:xfrm>
            <a:off x="0" y="0"/>
            <a:ext cx="4330700" cy="4307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1">
    <p:bg>
      <p:bgPr>
        <a:gradFill>
          <a:gsLst>
            <a:gs pos="69000">
              <a:srgbClr val="08002A"/>
            </a:gs>
            <a:gs pos="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DB2183-6457-C24B-8F78-CFA76E5BF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9387" y="-885825"/>
            <a:ext cx="5819258" cy="581072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softEdge rad="1270000"/>
          </a:effectLst>
        </p:spPr>
      </p:pic>
      <p:grpSp>
        <p:nvGrpSpPr>
          <p:cNvPr id="14" name="Graphic 2">
            <a:extLst>
              <a:ext uri="{FF2B5EF4-FFF2-40B4-BE49-F238E27FC236}">
                <a16:creationId xmlns:a16="http://schemas.microsoft.com/office/drawing/2014/main" id="{FACB5BF4-24BD-D342-9BCF-B54BA50D82AE}"/>
              </a:ext>
            </a:extLst>
          </p:cNvPr>
          <p:cNvGrpSpPr/>
          <p:nvPr userDrawn="1"/>
        </p:nvGrpSpPr>
        <p:grpSpPr>
          <a:xfrm>
            <a:off x="158573" y="785115"/>
            <a:ext cx="4013551" cy="2238749"/>
            <a:chOff x="140025" y="1604608"/>
            <a:chExt cx="2000206" cy="1115710"/>
          </a:xfrm>
          <a:noFill/>
          <a:effectLst>
            <a:glow rad="38100">
              <a:schemeClr val="accent3">
                <a:satMod val="175000"/>
                <a:alpha val="53000"/>
              </a:schemeClr>
            </a:glow>
          </a:effectLst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10A7AEB-6D0F-EE48-ACB4-3583229B8D83}"/>
                </a:ext>
              </a:extLst>
            </p:cNvPr>
            <p:cNvSpPr/>
            <p:nvPr/>
          </p:nvSpPr>
          <p:spPr>
            <a:xfrm>
              <a:off x="140025" y="1997573"/>
              <a:ext cx="49658" cy="329779"/>
            </a:xfrm>
            <a:custGeom>
              <a:avLst/>
              <a:gdLst>
                <a:gd name="connsiteX0" fmla="*/ 24829 w 49658"/>
                <a:gd name="connsiteY0" fmla="*/ 0 h 329779"/>
                <a:gd name="connsiteX1" fmla="*/ 24829 w 49658"/>
                <a:gd name="connsiteY1" fmla="*/ 0 h 329779"/>
                <a:gd name="connsiteX2" fmla="*/ 49659 w 49658"/>
                <a:gd name="connsiteY2" fmla="*/ 24813 h 329779"/>
                <a:gd name="connsiteX3" fmla="*/ 49659 w 49658"/>
                <a:gd name="connsiteY3" fmla="*/ 304967 h 329779"/>
                <a:gd name="connsiteX4" fmla="*/ 24829 w 49658"/>
                <a:gd name="connsiteY4" fmla="*/ 329779 h 329779"/>
                <a:gd name="connsiteX5" fmla="*/ 24829 w 49658"/>
                <a:gd name="connsiteY5" fmla="*/ 329779 h 329779"/>
                <a:gd name="connsiteX6" fmla="*/ 0 w 49658"/>
                <a:gd name="connsiteY6" fmla="*/ 304967 h 329779"/>
                <a:gd name="connsiteX7" fmla="*/ 0 w 49658"/>
                <a:gd name="connsiteY7" fmla="*/ 24813 h 329779"/>
                <a:gd name="connsiteX8" fmla="*/ 24829 w 49658"/>
                <a:gd name="connsiteY8" fmla="*/ 0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32977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304967"/>
                  </a:lnTo>
                  <a:cubicBezTo>
                    <a:pt x="49659" y="318671"/>
                    <a:pt x="38543" y="329779"/>
                    <a:pt x="24829" y="329779"/>
                  </a:cubicBezTo>
                  <a:lnTo>
                    <a:pt x="24829" y="329779"/>
                  </a:lnTo>
                  <a:cubicBezTo>
                    <a:pt x="11115" y="329779"/>
                    <a:pt x="0" y="318671"/>
                    <a:pt x="0" y="304967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980DE63-1D85-7342-907D-18EBA55117E2}"/>
                </a:ext>
              </a:extLst>
            </p:cNvPr>
            <p:cNvSpPr/>
            <p:nvPr/>
          </p:nvSpPr>
          <p:spPr>
            <a:xfrm>
              <a:off x="254789" y="1910440"/>
              <a:ext cx="49658" cy="504190"/>
            </a:xfrm>
            <a:custGeom>
              <a:avLst/>
              <a:gdLst>
                <a:gd name="connsiteX0" fmla="*/ 24829 w 49658"/>
                <a:gd name="connsiteY0" fmla="*/ 0 h 504190"/>
                <a:gd name="connsiteX1" fmla="*/ 24829 w 49658"/>
                <a:gd name="connsiteY1" fmla="*/ 0 h 504190"/>
                <a:gd name="connsiteX2" fmla="*/ 49659 w 49658"/>
                <a:gd name="connsiteY2" fmla="*/ 24813 h 504190"/>
                <a:gd name="connsiteX3" fmla="*/ 49659 w 49658"/>
                <a:gd name="connsiteY3" fmla="*/ 479378 h 504190"/>
                <a:gd name="connsiteX4" fmla="*/ 24829 w 49658"/>
                <a:gd name="connsiteY4" fmla="*/ 504190 h 504190"/>
                <a:gd name="connsiteX5" fmla="*/ 24829 w 49658"/>
                <a:gd name="connsiteY5" fmla="*/ 504190 h 504190"/>
                <a:gd name="connsiteX6" fmla="*/ 0 w 49658"/>
                <a:gd name="connsiteY6" fmla="*/ 479378 h 504190"/>
                <a:gd name="connsiteX7" fmla="*/ 0 w 49658"/>
                <a:gd name="connsiteY7" fmla="*/ 24669 h 504190"/>
                <a:gd name="connsiteX8" fmla="*/ 24829 w 49658"/>
                <a:gd name="connsiteY8" fmla="*/ 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0419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9378"/>
                  </a:lnTo>
                  <a:cubicBezTo>
                    <a:pt x="49659" y="493082"/>
                    <a:pt x="38543" y="504190"/>
                    <a:pt x="24829" y="504190"/>
                  </a:cubicBezTo>
                  <a:lnTo>
                    <a:pt x="24829" y="504190"/>
                  </a:lnTo>
                  <a:cubicBezTo>
                    <a:pt x="11115" y="504190"/>
                    <a:pt x="0" y="493082"/>
                    <a:pt x="0" y="479378"/>
                  </a:cubicBezTo>
                  <a:lnTo>
                    <a:pt x="0" y="24669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60279C-04BE-704D-9F3C-3B51A63D9E56}"/>
                </a:ext>
              </a:extLst>
            </p:cNvPr>
            <p:cNvSpPr/>
            <p:nvPr/>
          </p:nvSpPr>
          <p:spPr>
            <a:xfrm>
              <a:off x="369408" y="1753340"/>
              <a:ext cx="49658" cy="818101"/>
            </a:xfrm>
            <a:custGeom>
              <a:avLst/>
              <a:gdLst>
                <a:gd name="connsiteX0" fmla="*/ 24829 w 49658"/>
                <a:gd name="connsiteY0" fmla="*/ 0 h 818101"/>
                <a:gd name="connsiteX1" fmla="*/ 24829 w 49658"/>
                <a:gd name="connsiteY1" fmla="*/ 0 h 818101"/>
                <a:gd name="connsiteX2" fmla="*/ 49659 w 49658"/>
                <a:gd name="connsiteY2" fmla="*/ 24813 h 818101"/>
                <a:gd name="connsiteX3" fmla="*/ 49659 w 49658"/>
                <a:gd name="connsiteY3" fmla="*/ 793288 h 818101"/>
                <a:gd name="connsiteX4" fmla="*/ 24829 w 49658"/>
                <a:gd name="connsiteY4" fmla="*/ 818101 h 818101"/>
                <a:gd name="connsiteX5" fmla="*/ 24829 w 49658"/>
                <a:gd name="connsiteY5" fmla="*/ 818101 h 818101"/>
                <a:gd name="connsiteX6" fmla="*/ 0 w 49658"/>
                <a:gd name="connsiteY6" fmla="*/ 793288 h 818101"/>
                <a:gd name="connsiteX7" fmla="*/ 0 w 49658"/>
                <a:gd name="connsiteY7" fmla="*/ 24813 h 818101"/>
                <a:gd name="connsiteX8" fmla="*/ 24829 w 49658"/>
                <a:gd name="connsiteY8" fmla="*/ 0 h 81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1810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93288"/>
                  </a:lnTo>
                  <a:cubicBezTo>
                    <a:pt x="49659" y="806993"/>
                    <a:pt x="38543" y="818101"/>
                    <a:pt x="24829" y="818101"/>
                  </a:cubicBezTo>
                  <a:lnTo>
                    <a:pt x="24829" y="818101"/>
                  </a:lnTo>
                  <a:cubicBezTo>
                    <a:pt x="11115" y="818101"/>
                    <a:pt x="0" y="806993"/>
                    <a:pt x="0" y="793288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642553D-EBDE-BD42-9DAE-AE1B699580B9}"/>
                </a:ext>
              </a:extLst>
            </p:cNvPr>
            <p:cNvSpPr/>
            <p:nvPr/>
          </p:nvSpPr>
          <p:spPr>
            <a:xfrm>
              <a:off x="484172" y="1643847"/>
              <a:ext cx="49658" cy="1037232"/>
            </a:xfrm>
            <a:custGeom>
              <a:avLst/>
              <a:gdLst>
                <a:gd name="connsiteX0" fmla="*/ 24829 w 49658"/>
                <a:gd name="connsiteY0" fmla="*/ 0 h 1037232"/>
                <a:gd name="connsiteX1" fmla="*/ 24829 w 49658"/>
                <a:gd name="connsiteY1" fmla="*/ 0 h 1037232"/>
                <a:gd name="connsiteX2" fmla="*/ 49659 w 49658"/>
                <a:gd name="connsiteY2" fmla="*/ 24813 h 1037232"/>
                <a:gd name="connsiteX3" fmla="*/ 49659 w 49658"/>
                <a:gd name="connsiteY3" fmla="*/ 1012420 h 1037232"/>
                <a:gd name="connsiteX4" fmla="*/ 24829 w 49658"/>
                <a:gd name="connsiteY4" fmla="*/ 1037233 h 1037232"/>
                <a:gd name="connsiteX5" fmla="*/ 24829 w 49658"/>
                <a:gd name="connsiteY5" fmla="*/ 1037233 h 1037232"/>
                <a:gd name="connsiteX6" fmla="*/ 0 w 49658"/>
                <a:gd name="connsiteY6" fmla="*/ 1012420 h 1037232"/>
                <a:gd name="connsiteX7" fmla="*/ 0 w 49658"/>
                <a:gd name="connsiteY7" fmla="*/ 24813 h 1037232"/>
                <a:gd name="connsiteX8" fmla="*/ 24829 w 49658"/>
                <a:gd name="connsiteY8" fmla="*/ 0 h 103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3723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12420"/>
                  </a:lnTo>
                  <a:cubicBezTo>
                    <a:pt x="49659" y="1026125"/>
                    <a:pt x="38543" y="1037233"/>
                    <a:pt x="24829" y="1037233"/>
                  </a:cubicBezTo>
                  <a:lnTo>
                    <a:pt x="24829" y="1037233"/>
                  </a:lnTo>
                  <a:cubicBezTo>
                    <a:pt x="11115" y="1037233"/>
                    <a:pt x="0" y="1026125"/>
                    <a:pt x="0" y="101242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19EF7DE-A013-3A4C-9A56-EDAC99A7EEF3}"/>
                </a:ext>
              </a:extLst>
            </p:cNvPr>
            <p:cNvSpPr/>
            <p:nvPr/>
          </p:nvSpPr>
          <p:spPr>
            <a:xfrm>
              <a:off x="598935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94D337-2709-4F4B-A1DA-C47ABC0D5AAE}"/>
                </a:ext>
              </a:extLst>
            </p:cNvPr>
            <p:cNvSpPr/>
            <p:nvPr/>
          </p:nvSpPr>
          <p:spPr>
            <a:xfrm>
              <a:off x="713699" y="1815372"/>
              <a:ext cx="49658" cy="694181"/>
            </a:xfrm>
            <a:custGeom>
              <a:avLst/>
              <a:gdLst>
                <a:gd name="connsiteX0" fmla="*/ 24829 w 49658"/>
                <a:gd name="connsiteY0" fmla="*/ 0 h 694181"/>
                <a:gd name="connsiteX1" fmla="*/ 24829 w 49658"/>
                <a:gd name="connsiteY1" fmla="*/ 0 h 694181"/>
                <a:gd name="connsiteX2" fmla="*/ 49659 w 49658"/>
                <a:gd name="connsiteY2" fmla="*/ 24813 h 694181"/>
                <a:gd name="connsiteX3" fmla="*/ 49659 w 49658"/>
                <a:gd name="connsiteY3" fmla="*/ 669369 h 694181"/>
                <a:gd name="connsiteX4" fmla="*/ 24829 w 49658"/>
                <a:gd name="connsiteY4" fmla="*/ 694181 h 694181"/>
                <a:gd name="connsiteX5" fmla="*/ 24829 w 49658"/>
                <a:gd name="connsiteY5" fmla="*/ 694181 h 694181"/>
                <a:gd name="connsiteX6" fmla="*/ 0 w 49658"/>
                <a:gd name="connsiteY6" fmla="*/ 669369 h 694181"/>
                <a:gd name="connsiteX7" fmla="*/ 0 w 49658"/>
                <a:gd name="connsiteY7" fmla="*/ 24813 h 694181"/>
                <a:gd name="connsiteX8" fmla="*/ 24829 w 49658"/>
                <a:gd name="connsiteY8" fmla="*/ 0 h 69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6941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669369"/>
                  </a:lnTo>
                  <a:cubicBezTo>
                    <a:pt x="49659" y="683073"/>
                    <a:pt x="38543" y="694181"/>
                    <a:pt x="24829" y="694181"/>
                  </a:cubicBezTo>
                  <a:lnTo>
                    <a:pt x="24829" y="694181"/>
                  </a:lnTo>
                  <a:cubicBezTo>
                    <a:pt x="11115" y="694181"/>
                    <a:pt x="0" y="683073"/>
                    <a:pt x="0" y="669369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2557A8F-0410-2048-96C8-8F64112924CC}"/>
                </a:ext>
              </a:extLst>
            </p:cNvPr>
            <p:cNvSpPr/>
            <p:nvPr/>
          </p:nvSpPr>
          <p:spPr>
            <a:xfrm>
              <a:off x="828462" y="1668659"/>
              <a:ext cx="49658" cy="987607"/>
            </a:xfrm>
            <a:custGeom>
              <a:avLst/>
              <a:gdLst>
                <a:gd name="connsiteX0" fmla="*/ 24829 w 49658"/>
                <a:gd name="connsiteY0" fmla="*/ 0 h 987607"/>
                <a:gd name="connsiteX1" fmla="*/ 24829 w 49658"/>
                <a:gd name="connsiteY1" fmla="*/ 0 h 987607"/>
                <a:gd name="connsiteX2" fmla="*/ 49659 w 49658"/>
                <a:gd name="connsiteY2" fmla="*/ 24813 h 987607"/>
                <a:gd name="connsiteX3" fmla="*/ 49659 w 49658"/>
                <a:gd name="connsiteY3" fmla="*/ 962795 h 987607"/>
                <a:gd name="connsiteX4" fmla="*/ 24829 w 49658"/>
                <a:gd name="connsiteY4" fmla="*/ 987607 h 987607"/>
                <a:gd name="connsiteX5" fmla="*/ 24829 w 49658"/>
                <a:gd name="connsiteY5" fmla="*/ 987607 h 987607"/>
                <a:gd name="connsiteX6" fmla="*/ 0 w 49658"/>
                <a:gd name="connsiteY6" fmla="*/ 962795 h 987607"/>
                <a:gd name="connsiteX7" fmla="*/ 0 w 49658"/>
                <a:gd name="connsiteY7" fmla="*/ 24813 h 987607"/>
                <a:gd name="connsiteX8" fmla="*/ 24829 w 49658"/>
                <a:gd name="connsiteY8" fmla="*/ 0 h 9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876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62795"/>
                  </a:lnTo>
                  <a:cubicBezTo>
                    <a:pt x="49659" y="976499"/>
                    <a:pt x="38543" y="987607"/>
                    <a:pt x="24829" y="987607"/>
                  </a:cubicBezTo>
                  <a:lnTo>
                    <a:pt x="24829" y="987607"/>
                  </a:lnTo>
                  <a:cubicBezTo>
                    <a:pt x="11115" y="987607"/>
                    <a:pt x="0" y="976499"/>
                    <a:pt x="0" y="962795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862520B-B4F2-DE4C-BE0C-C3334A5DED00}"/>
                </a:ext>
              </a:extLst>
            </p:cNvPr>
            <p:cNvSpPr/>
            <p:nvPr/>
          </p:nvSpPr>
          <p:spPr>
            <a:xfrm>
              <a:off x="943082" y="1747137"/>
              <a:ext cx="49658" cy="830507"/>
            </a:xfrm>
            <a:custGeom>
              <a:avLst/>
              <a:gdLst>
                <a:gd name="connsiteX0" fmla="*/ 24829 w 49658"/>
                <a:gd name="connsiteY0" fmla="*/ 0 h 830507"/>
                <a:gd name="connsiteX1" fmla="*/ 24829 w 49658"/>
                <a:gd name="connsiteY1" fmla="*/ 0 h 830507"/>
                <a:gd name="connsiteX2" fmla="*/ 49659 w 49658"/>
                <a:gd name="connsiteY2" fmla="*/ 24813 h 830507"/>
                <a:gd name="connsiteX3" fmla="*/ 49659 w 49658"/>
                <a:gd name="connsiteY3" fmla="*/ 805695 h 830507"/>
                <a:gd name="connsiteX4" fmla="*/ 24829 w 49658"/>
                <a:gd name="connsiteY4" fmla="*/ 830508 h 830507"/>
                <a:gd name="connsiteX5" fmla="*/ 24829 w 49658"/>
                <a:gd name="connsiteY5" fmla="*/ 830508 h 830507"/>
                <a:gd name="connsiteX6" fmla="*/ 0 w 49658"/>
                <a:gd name="connsiteY6" fmla="*/ 805695 h 830507"/>
                <a:gd name="connsiteX7" fmla="*/ 0 w 49658"/>
                <a:gd name="connsiteY7" fmla="*/ 24813 h 830507"/>
                <a:gd name="connsiteX8" fmla="*/ 24829 w 49658"/>
                <a:gd name="connsiteY8" fmla="*/ 0 h 8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305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05695"/>
                  </a:lnTo>
                  <a:cubicBezTo>
                    <a:pt x="49659" y="819400"/>
                    <a:pt x="38543" y="830508"/>
                    <a:pt x="24829" y="830508"/>
                  </a:cubicBezTo>
                  <a:lnTo>
                    <a:pt x="24829" y="830508"/>
                  </a:lnTo>
                  <a:cubicBezTo>
                    <a:pt x="11115" y="830508"/>
                    <a:pt x="0" y="819400"/>
                    <a:pt x="0" y="805695"/>
                  </a:cubicBezTo>
                  <a:lnTo>
                    <a:pt x="0" y="24813"/>
                  </a:lnTo>
                  <a:cubicBezTo>
                    <a:pt x="144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D9604F9-9793-1D45-A601-EA6EAA0BF974}"/>
                </a:ext>
              </a:extLst>
            </p:cNvPr>
            <p:cNvSpPr/>
            <p:nvPr/>
          </p:nvSpPr>
          <p:spPr>
            <a:xfrm>
              <a:off x="1057845" y="1693472"/>
              <a:ext cx="49658" cy="937981"/>
            </a:xfrm>
            <a:custGeom>
              <a:avLst/>
              <a:gdLst>
                <a:gd name="connsiteX0" fmla="*/ 24829 w 49658"/>
                <a:gd name="connsiteY0" fmla="*/ 0 h 937981"/>
                <a:gd name="connsiteX1" fmla="*/ 24829 w 49658"/>
                <a:gd name="connsiteY1" fmla="*/ 0 h 937981"/>
                <a:gd name="connsiteX2" fmla="*/ 49659 w 49658"/>
                <a:gd name="connsiteY2" fmla="*/ 24813 h 937981"/>
                <a:gd name="connsiteX3" fmla="*/ 49659 w 49658"/>
                <a:gd name="connsiteY3" fmla="*/ 913169 h 937981"/>
                <a:gd name="connsiteX4" fmla="*/ 24829 w 49658"/>
                <a:gd name="connsiteY4" fmla="*/ 937982 h 937981"/>
                <a:gd name="connsiteX5" fmla="*/ 24829 w 49658"/>
                <a:gd name="connsiteY5" fmla="*/ 937982 h 937981"/>
                <a:gd name="connsiteX6" fmla="*/ 0 w 49658"/>
                <a:gd name="connsiteY6" fmla="*/ 913169 h 937981"/>
                <a:gd name="connsiteX7" fmla="*/ 0 w 49658"/>
                <a:gd name="connsiteY7" fmla="*/ 24813 h 937981"/>
                <a:gd name="connsiteX8" fmla="*/ 24829 w 49658"/>
                <a:gd name="connsiteY8" fmla="*/ 0 h 93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379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13169"/>
                  </a:lnTo>
                  <a:cubicBezTo>
                    <a:pt x="49659" y="926874"/>
                    <a:pt x="38543" y="937982"/>
                    <a:pt x="24829" y="937982"/>
                  </a:cubicBezTo>
                  <a:lnTo>
                    <a:pt x="24829" y="937982"/>
                  </a:lnTo>
                  <a:cubicBezTo>
                    <a:pt x="11115" y="937982"/>
                    <a:pt x="0" y="926874"/>
                    <a:pt x="0" y="913169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6D9118D-0D98-BC40-8E4B-EBE28D919303}"/>
                </a:ext>
              </a:extLst>
            </p:cNvPr>
            <p:cNvSpPr/>
            <p:nvPr/>
          </p:nvSpPr>
          <p:spPr>
            <a:xfrm>
              <a:off x="1172609" y="1604608"/>
              <a:ext cx="49658" cy="1115710"/>
            </a:xfrm>
            <a:custGeom>
              <a:avLst/>
              <a:gdLst>
                <a:gd name="connsiteX0" fmla="*/ 24829 w 49658"/>
                <a:gd name="connsiteY0" fmla="*/ 0 h 1115710"/>
                <a:gd name="connsiteX1" fmla="*/ 24829 w 49658"/>
                <a:gd name="connsiteY1" fmla="*/ 0 h 1115710"/>
                <a:gd name="connsiteX2" fmla="*/ 49659 w 49658"/>
                <a:gd name="connsiteY2" fmla="*/ 24813 h 1115710"/>
                <a:gd name="connsiteX3" fmla="*/ 49659 w 49658"/>
                <a:gd name="connsiteY3" fmla="*/ 1090898 h 1115710"/>
                <a:gd name="connsiteX4" fmla="*/ 24829 w 49658"/>
                <a:gd name="connsiteY4" fmla="*/ 1115711 h 1115710"/>
                <a:gd name="connsiteX5" fmla="*/ 24829 w 49658"/>
                <a:gd name="connsiteY5" fmla="*/ 1115711 h 1115710"/>
                <a:gd name="connsiteX6" fmla="*/ 0 w 49658"/>
                <a:gd name="connsiteY6" fmla="*/ 1090898 h 1115710"/>
                <a:gd name="connsiteX7" fmla="*/ 0 w 49658"/>
                <a:gd name="connsiteY7" fmla="*/ 24813 h 1115710"/>
                <a:gd name="connsiteX8" fmla="*/ 24829 w 49658"/>
                <a:gd name="connsiteY8" fmla="*/ 0 h 111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11571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90898"/>
                  </a:lnTo>
                  <a:cubicBezTo>
                    <a:pt x="49659" y="1104603"/>
                    <a:pt x="38543" y="1115711"/>
                    <a:pt x="24829" y="1115711"/>
                  </a:cubicBezTo>
                  <a:lnTo>
                    <a:pt x="24829" y="1115711"/>
                  </a:lnTo>
                  <a:cubicBezTo>
                    <a:pt x="11115" y="1115711"/>
                    <a:pt x="0" y="1104603"/>
                    <a:pt x="0" y="1090898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9D5D4DB-5685-354C-A48B-A055DD246A4D}"/>
                </a:ext>
              </a:extLst>
            </p:cNvPr>
            <p:cNvSpPr/>
            <p:nvPr/>
          </p:nvSpPr>
          <p:spPr>
            <a:xfrm>
              <a:off x="1287372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D4C8E4D-C6FB-384F-B6BE-3C4E7A4DD012}"/>
                </a:ext>
              </a:extLst>
            </p:cNvPr>
            <p:cNvSpPr/>
            <p:nvPr/>
          </p:nvSpPr>
          <p:spPr>
            <a:xfrm>
              <a:off x="1402136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5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8D61B65-513F-9E4D-B762-61E5AB9441EB}"/>
                </a:ext>
              </a:extLst>
            </p:cNvPr>
            <p:cNvSpPr/>
            <p:nvPr/>
          </p:nvSpPr>
          <p:spPr>
            <a:xfrm>
              <a:off x="1516899" y="1662456"/>
              <a:ext cx="49658" cy="1000013"/>
            </a:xfrm>
            <a:custGeom>
              <a:avLst/>
              <a:gdLst>
                <a:gd name="connsiteX0" fmla="*/ 24829 w 49658"/>
                <a:gd name="connsiteY0" fmla="*/ 0 h 1000013"/>
                <a:gd name="connsiteX1" fmla="*/ 24829 w 49658"/>
                <a:gd name="connsiteY1" fmla="*/ 0 h 1000013"/>
                <a:gd name="connsiteX2" fmla="*/ 49659 w 49658"/>
                <a:gd name="connsiteY2" fmla="*/ 24813 h 1000013"/>
                <a:gd name="connsiteX3" fmla="*/ 49659 w 49658"/>
                <a:gd name="connsiteY3" fmla="*/ 975201 h 1000013"/>
                <a:gd name="connsiteX4" fmla="*/ 24829 w 49658"/>
                <a:gd name="connsiteY4" fmla="*/ 1000014 h 1000013"/>
                <a:gd name="connsiteX5" fmla="*/ 24829 w 49658"/>
                <a:gd name="connsiteY5" fmla="*/ 1000014 h 1000013"/>
                <a:gd name="connsiteX6" fmla="*/ 0 w 49658"/>
                <a:gd name="connsiteY6" fmla="*/ 975201 h 1000013"/>
                <a:gd name="connsiteX7" fmla="*/ 0 w 49658"/>
                <a:gd name="connsiteY7" fmla="*/ 24813 h 1000013"/>
                <a:gd name="connsiteX8" fmla="*/ 24829 w 49658"/>
                <a:gd name="connsiteY8" fmla="*/ 0 h 10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00013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75201"/>
                  </a:lnTo>
                  <a:cubicBezTo>
                    <a:pt x="49659" y="988906"/>
                    <a:pt x="38543" y="1000014"/>
                    <a:pt x="24829" y="1000014"/>
                  </a:cubicBezTo>
                  <a:lnTo>
                    <a:pt x="24829" y="1000014"/>
                  </a:lnTo>
                  <a:cubicBezTo>
                    <a:pt x="11115" y="1000014"/>
                    <a:pt x="0" y="988906"/>
                    <a:pt x="0" y="975201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4F015AF-956F-6142-9E2E-15EE93546A2A}"/>
                </a:ext>
              </a:extLst>
            </p:cNvPr>
            <p:cNvSpPr/>
            <p:nvPr/>
          </p:nvSpPr>
          <p:spPr>
            <a:xfrm>
              <a:off x="1631518" y="1873221"/>
              <a:ext cx="49658" cy="578484"/>
            </a:xfrm>
            <a:custGeom>
              <a:avLst/>
              <a:gdLst>
                <a:gd name="connsiteX0" fmla="*/ 24829 w 49658"/>
                <a:gd name="connsiteY0" fmla="*/ 0 h 578484"/>
                <a:gd name="connsiteX1" fmla="*/ 24829 w 49658"/>
                <a:gd name="connsiteY1" fmla="*/ 0 h 578484"/>
                <a:gd name="connsiteX2" fmla="*/ 49659 w 49658"/>
                <a:gd name="connsiteY2" fmla="*/ 24813 h 578484"/>
                <a:gd name="connsiteX3" fmla="*/ 49659 w 49658"/>
                <a:gd name="connsiteY3" fmla="*/ 553672 h 578484"/>
                <a:gd name="connsiteX4" fmla="*/ 24829 w 49658"/>
                <a:gd name="connsiteY4" fmla="*/ 578485 h 578484"/>
                <a:gd name="connsiteX5" fmla="*/ 24829 w 49658"/>
                <a:gd name="connsiteY5" fmla="*/ 578485 h 578484"/>
                <a:gd name="connsiteX6" fmla="*/ 0 w 49658"/>
                <a:gd name="connsiteY6" fmla="*/ 553672 h 578484"/>
                <a:gd name="connsiteX7" fmla="*/ 0 w 49658"/>
                <a:gd name="connsiteY7" fmla="*/ 24813 h 578484"/>
                <a:gd name="connsiteX8" fmla="*/ 24829 w 49658"/>
                <a:gd name="connsiteY8" fmla="*/ 0 h 57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78484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553672"/>
                  </a:lnTo>
                  <a:cubicBezTo>
                    <a:pt x="49659" y="567377"/>
                    <a:pt x="38543" y="578485"/>
                    <a:pt x="24829" y="578485"/>
                  </a:cubicBezTo>
                  <a:lnTo>
                    <a:pt x="24829" y="578485"/>
                  </a:lnTo>
                  <a:cubicBezTo>
                    <a:pt x="11116" y="578485"/>
                    <a:pt x="0" y="567377"/>
                    <a:pt x="0" y="553672"/>
                  </a:cubicBezTo>
                  <a:lnTo>
                    <a:pt x="0" y="24813"/>
                  </a:lnTo>
                  <a:cubicBezTo>
                    <a:pt x="144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2F3F18-BB36-9B4D-938F-E4738546E1F3}"/>
                </a:ext>
              </a:extLst>
            </p:cNvPr>
            <p:cNvSpPr/>
            <p:nvPr/>
          </p:nvSpPr>
          <p:spPr>
            <a:xfrm>
              <a:off x="1746282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6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482A8AE-1B5B-3147-90C7-94DA5287D885}"/>
                </a:ext>
              </a:extLst>
            </p:cNvPr>
            <p:cNvSpPr/>
            <p:nvPr/>
          </p:nvSpPr>
          <p:spPr>
            <a:xfrm>
              <a:off x="1861046" y="1685249"/>
              <a:ext cx="49658" cy="954571"/>
            </a:xfrm>
            <a:custGeom>
              <a:avLst/>
              <a:gdLst>
                <a:gd name="connsiteX0" fmla="*/ 24829 w 49658"/>
                <a:gd name="connsiteY0" fmla="*/ 0 h 954571"/>
                <a:gd name="connsiteX1" fmla="*/ 24829 w 49658"/>
                <a:gd name="connsiteY1" fmla="*/ 0 h 954571"/>
                <a:gd name="connsiteX2" fmla="*/ 49659 w 49658"/>
                <a:gd name="connsiteY2" fmla="*/ 24813 h 954571"/>
                <a:gd name="connsiteX3" fmla="*/ 49659 w 49658"/>
                <a:gd name="connsiteY3" fmla="*/ 929759 h 954571"/>
                <a:gd name="connsiteX4" fmla="*/ 24829 w 49658"/>
                <a:gd name="connsiteY4" fmla="*/ 954572 h 954571"/>
                <a:gd name="connsiteX5" fmla="*/ 24829 w 49658"/>
                <a:gd name="connsiteY5" fmla="*/ 954572 h 954571"/>
                <a:gd name="connsiteX6" fmla="*/ 0 w 49658"/>
                <a:gd name="connsiteY6" fmla="*/ 929759 h 954571"/>
                <a:gd name="connsiteX7" fmla="*/ 0 w 49658"/>
                <a:gd name="connsiteY7" fmla="*/ 24669 h 954571"/>
                <a:gd name="connsiteX8" fmla="*/ 24829 w 49658"/>
                <a:gd name="connsiteY8" fmla="*/ 0 h 95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5457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29759"/>
                  </a:lnTo>
                  <a:cubicBezTo>
                    <a:pt x="49659" y="943464"/>
                    <a:pt x="38543" y="954572"/>
                    <a:pt x="24829" y="954572"/>
                  </a:cubicBezTo>
                  <a:lnTo>
                    <a:pt x="24829" y="954572"/>
                  </a:lnTo>
                  <a:cubicBezTo>
                    <a:pt x="11116" y="954572"/>
                    <a:pt x="0" y="943464"/>
                    <a:pt x="0" y="929759"/>
                  </a:cubicBezTo>
                  <a:lnTo>
                    <a:pt x="0" y="24669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272FA99-D06C-814F-A62E-B9E1BAB3CD74}"/>
                </a:ext>
              </a:extLst>
            </p:cNvPr>
            <p:cNvSpPr/>
            <p:nvPr/>
          </p:nvSpPr>
          <p:spPr>
            <a:xfrm>
              <a:off x="1975809" y="1798782"/>
              <a:ext cx="49658" cy="727217"/>
            </a:xfrm>
            <a:custGeom>
              <a:avLst/>
              <a:gdLst>
                <a:gd name="connsiteX0" fmla="*/ 24829 w 49658"/>
                <a:gd name="connsiteY0" fmla="*/ 0 h 727217"/>
                <a:gd name="connsiteX1" fmla="*/ 24829 w 49658"/>
                <a:gd name="connsiteY1" fmla="*/ 0 h 727217"/>
                <a:gd name="connsiteX2" fmla="*/ 49659 w 49658"/>
                <a:gd name="connsiteY2" fmla="*/ 24813 h 727217"/>
                <a:gd name="connsiteX3" fmla="*/ 49659 w 49658"/>
                <a:gd name="connsiteY3" fmla="*/ 702404 h 727217"/>
                <a:gd name="connsiteX4" fmla="*/ 24829 w 49658"/>
                <a:gd name="connsiteY4" fmla="*/ 727217 h 727217"/>
                <a:gd name="connsiteX5" fmla="*/ 24829 w 49658"/>
                <a:gd name="connsiteY5" fmla="*/ 727217 h 727217"/>
                <a:gd name="connsiteX6" fmla="*/ 0 w 49658"/>
                <a:gd name="connsiteY6" fmla="*/ 702404 h 727217"/>
                <a:gd name="connsiteX7" fmla="*/ 0 w 49658"/>
                <a:gd name="connsiteY7" fmla="*/ 24813 h 727217"/>
                <a:gd name="connsiteX8" fmla="*/ 24829 w 49658"/>
                <a:gd name="connsiteY8" fmla="*/ 0 h 72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2721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02404"/>
                  </a:lnTo>
                  <a:cubicBezTo>
                    <a:pt x="49659" y="716109"/>
                    <a:pt x="38543" y="727217"/>
                    <a:pt x="24829" y="727217"/>
                  </a:cubicBezTo>
                  <a:lnTo>
                    <a:pt x="24829" y="727217"/>
                  </a:lnTo>
                  <a:cubicBezTo>
                    <a:pt x="11116" y="727217"/>
                    <a:pt x="0" y="716109"/>
                    <a:pt x="0" y="702404"/>
                  </a:cubicBezTo>
                  <a:lnTo>
                    <a:pt x="0" y="24813"/>
                  </a:lnTo>
                  <a:cubicBezTo>
                    <a:pt x="0" y="11252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6E9FA1F-BD5E-584D-83EF-DB65E1CD5A13}"/>
                </a:ext>
              </a:extLst>
            </p:cNvPr>
            <p:cNvSpPr/>
            <p:nvPr/>
          </p:nvSpPr>
          <p:spPr>
            <a:xfrm>
              <a:off x="2090573" y="1912748"/>
              <a:ext cx="49658" cy="499429"/>
            </a:xfrm>
            <a:custGeom>
              <a:avLst/>
              <a:gdLst>
                <a:gd name="connsiteX0" fmla="*/ 24829 w 49658"/>
                <a:gd name="connsiteY0" fmla="*/ 0 h 499429"/>
                <a:gd name="connsiteX1" fmla="*/ 24829 w 49658"/>
                <a:gd name="connsiteY1" fmla="*/ 0 h 499429"/>
                <a:gd name="connsiteX2" fmla="*/ 49659 w 49658"/>
                <a:gd name="connsiteY2" fmla="*/ 24813 h 499429"/>
                <a:gd name="connsiteX3" fmla="*/ 49659 w 49658"/>
                <a:gd name="connsiteY3" fmla="*/ 474617 h 499429"/>
                <a:gd name="connsiteX4" fmla="*/ 24829 w 49658"/>
                <a:gd name="connsiteY4" fmla="*/ 499430 h 499429"/>
                <a:gd name="connsiteX5" fmla="*/ 24829 w 49658"/>
                <a:gd name="connsiteY5" fmla="*/ 499430 h 499429"/>
                <a:gd name="connsiteX6" fmla="*/ 0 w 49658"/>
                <a:gd name="connsiteY6" fmla="*/ 474617 h 499429"/>
                <a:gd name="connsiteX7" fmla="*/ 0 w 49658"/>
                <a:gd name="connsiteY7" fmla="*/ 24813 h 499429"/>
                <a:gd name="connsiteX8" fmla="*/ 24829 w 49658"/>
                <a:gd name="connsiteY8" fmla="*/ 0 h 49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49942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4617"/>
                  </a:lnTo>
                  <a:cubicBezTo>
                    <a:pt x="49659" y="488322"/>
                    <a:pt x="38543" y="499430"/>
                    <a:pt x="24829" y="499430"/>
                  </a:cubicBezTo>
                  <a:lnTo>
                    <a:pt x="24829" y="499430"/>
                  </a:lnTo>
                  <a:cubicBezTo>
                    <a:pt x="11116" y="499430"/>
                    <a:pt x="0" y="488322"/>
                    <a:pt x="0" y="474617"/>
                  </a:cubicBezTo>
                  <a:lnTo>
                    <a:pt x="0" y="24813"/>
                  </a:lnTo>
                  <a:cubicBezTo>
                    <a:pt x="0" y="11108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agona Book" panose="02020503050505020204" pitchFamily="18" charset="0"/>
              </a:endParaRPr>
            </a:p>
          </p:txBody>
        </p:sp>
      </p:grp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8F4C95D-A397-5343-8EE4-537160CE5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3711808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8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FF198AF9-EF4C-A44B-B229-40ED2710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42" y="3143603"/>
            <a:ext cx="3486816" cy="48497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40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r>
              <a:rPr lang="en-US" dirty="0"/>
              <a:t>Album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A917-7371-4D48-8387-F48D8E04A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3990975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913EE-E733-F243-BB52-E107DA514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4330702" cy="4315702"/>
          </a:xfrm>
          <a:prstGeom prst="rect">
            <a:avLst/>
          </a:prstGeom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DCBD02D5-1F87-2B44-8737-12CA89C5171D}"/>
              </a:ext>
            </a:extLst>
          </p:cNvPr>
          <p:cNvSpPr/>
          <p:nvPr userDrawn="1"/>
        </p:nvSpPr>
        <p:spPr>
          <a:xfrm>
            <a:off x="0" y="0"/>
            <a:ext cx="4330700" cy="4343400"/>
          </a:xfrm>
          <a:prstGeom prst="diamond">
            <a:avLst/>
          </a:prstGeom>
          <a:solidFill>
            <a:schemeClr val="tx2"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9BA80B-0FFF-3544-931F-91EAFCC656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8648"/>
            <a:ext cx="4330700" cy="4315702"/>
          </a:xfrm>
          <a:prstGeom prst="diamond">
            <a:avLst/>
          </a:prstGeom>
        </p:spPr>
      </p:pic>
      <p:sp>
        <p:nvSpPr>
          <p:cNvPr id="15" name="Diamond 14">
            <a:extLst>
              <a:ext uri="{FF2B5EF4-FFF2-40B4-BE49-F238E27FC236}">
                <a16:creationId xmlns:a16="http://schemas.microsoft.com/office/drawing/2014/main" id="{FFDCA301-4C45-714F-B488-459C093FF109}"/>
              </a:ext>
            </a:extLst>
          </p:cNvPr>
          <p:cNvSpPr/>
          <p:nvPr userDrawn="1"/>
        </p:nvSpPr>
        <p:spPr>
          <a:xfrm>
            <a:off x="-711488" y="-727993"/>
            <a:ext cx="5744440" cy="5761286"/>
          </a:xfrm>
          <a:prstGeom prst="diamond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B81F636-FA49-634D-A31E-0D0B11CA97E2}"/>
              </a:ext>
            </a:extLst>
          </p:cNvPr>
          <p:cNvSpPr/>
          <p:nvPr userDrawn="1"/>
        </p:nvSpPr>
        <p:spPr>
          <a:xfrm>
            <a:off x="1" y="-19050"/>
            <a:ext cx="4330700" cy="4343400"/>
          </a:xfrm>
          <a:prstGeom prst="diamond">
            <a:avLst/>
          </a:prstGeom>
          <a:noFill/>
          <a:ln>
            <a:solidFill>
              <a:schemeClr val="accent3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1A995-C2E2-224F-9F57-C64FD4EFDD03}"/>
              </a:ext>
            </a:extLst>
          </p:cNvPr>
          <p:cNvCxnSpPr/>
          <p:nvPr userDrawn="1"/>
        </p:nvCxnSpPr>
        <p:spPr>
          <a:xfrm flipV="1">
            <a:off x="-387676" y="-123453"/>
            <a:ext cx="23622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6340C6-3779-3D40-9436-2C57866EC365}"/>
              </a:ext>
            </a:extLst>
          </p:cNvPr>
          <p:cNvCxnSpPr/>
          <p:nvPr userDrawn="1"/>
        </p:nvCxnSpPr>
        <p:spPr>
          <a:xfrm flipV="1">
            <a:off x="2160732" y="2293504"/>
            <a:ext cx="236220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E5D40B-A51E-324C-BB04-C96DD1373E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3300" y="2447988"/>
            <a:ext cx="2324100" cy="207963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1600" b="1" cap="all" spc="600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/>
            <a:r>
              <a:rPr lang="en-US" dirty="0"/>
              <a:t>Band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8DE4B4-7479-B94A-BD51-E48308DDB4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2275" y="2690515"/>
            <a:ext cx="3571875" cy="228600"/>
          </a:xfrm>
          <a:prstGeom prst="rect">
            <a:avLst/>
          </a:prstGeom>
        </p:spPr>
        <p:txBody>
          <a:bodyPr/>
          <a:lstStyle>
            <a:lvl1pPr algn="ctr">
              <a:defRPr sz="80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800">
                <a:latin typeface="Speak Pro" panose="020B0504020101020102" pitchFamily="34" charset="0"/>
              </a:defRPr>
            </a:lvl2pPr>
            <a:lvl3pPr>
              <a:defRPr sz="800">
                <a:latin typeface="Speak Pro" panose="020B0504020101020102" pitchFamily="34" charset="0"/>
              </a:defRPr>
            </a:lvl3pPr>
            <a:lvl4pPr>
              <a:defRPr sz="800">
                <a:latin typeface="Speak Pro" panose="020B0504020101020102" pitchFamily="34" charset="0"/>
              </a:defRPr>
            </a:lvl4pPr>
            <a:lvl5pPr>
              <a:defRPr sz="800"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F6BCD73-8303-A94B-A05D-A683CFEE9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324" y="928839"/>
            <a:ext cx="3486816" cy="167389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algn="ctr">
              <a:lnSpc>
                <a:spcPts val="4880"/>
              </a:lnSpc>
              <a:defRPr sz="4400" b="0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Album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5B8A-5898-4987-9C4B-A4E52EB3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230188"/>
            <a:ext cx="3733800" cy="83661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21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infosecinstitute.com/topic/hacking-and-gaining-access-to-linux-by-exploiting-samba-service/" TargetMode="External"/><Relationship Id="rId2" Type="http://schemas.openxmlformats.org/officeDocument/2006/relationships/hyperlink" Target="https://book.hacktricks.xyz/network-services-pentesting/pentesting-sm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apid7.com/db/?q=samba&amp;type=nexpose" TargetMode="External"/><Relationship Id="rId4" Type="http://schemas.openxmlformats.org/officeDocument/2006/relationships/hyperlink" Target="https://www.rapid7.com/db/?q=samba&amp;type=metasploi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SAMBA &amp; SMB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611-2757-0848-8EAD-40B6E12C0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300" y="2847975"/>
            <a:ext cx="2324100" cy="207963"/>
          </a:xfrm>
        </p:spPr>
        <p:txBody>
          <a:bodyPr/>
          <a:lstStyle/>
          <a:p>
            <a:r>
              <a:rPr lang="en-US" dirty="0"/>
              <a:t>And file shares in general</a:t>
            </a:r>
          </a:p>
        </p:txBody>
      </p:sp>
    </p:spTree>
    <p:extLst>
      <p:ext uri="{BB962C8B-B14F-4D97-AF65-F5344CB8AC3E}">
        <p14:creationId xmlns:p14="http://schemas.microsoft.com/office/powerpoint/2010/main" val="336726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31EAF-3AB0-A545-9F82-E6370B137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350" y="485775"/>
            <a:ext cx="3955701" cy="3277284"/>
          </a:xfrm>
        </p:spPr>
        <p:txBody>
          <a:bodyPr/>
          <a:lstStyle/>
          <a:p>
            <a:r>
              <a:rPr lang="en-US" sz="1800" dirty="0">
                <a:solidFill>
                  <a:srgbClr val="A93464"/>
                </a:solidFill>
                <a:highlight>
                  <a:srgbClr val="C0C0C0"/>
                </a:highlight>
              </a:rPr>
              <a:t>What is Samba?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A93464"/>
                </a:solidFill>
                <a:highlight>
                  <a:srgbClr val="C0C0C0"/>
                </a:highlight>
              </a:rPr>
              <a:t>A Network Files System, aka a program that allows end users to access and use files and other shared resources on a network/Internet</a:t>
            </a:r>
          </a:p>
          <a:p>
            <a:r>
              <a:rPr lang="en-US" sz="1800" dirty="0">
                <a:solidFill>
                  <a:srgbClr val="A93464"/>
                </a:solidFill>
                <a:highlight>
                  <a:srgbClr val="C0C0C0"/>
                </a:highlight>
              </a:rPr>
              <a:t>What is SMB?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A93464"/>
                </a:solidFill>
                <a:highlight>
                  <a:srgbClr val="C0C0C0"/>
                </a:highlight>
              </a:rPr>
              <a:t>client/server protocol that along with CIFS (common internet file system) 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A93464"/>
                </a:solidFill>
                <a:highlight>
                  <a:srgbClr val="C0C0C0"/>
                </a:highlight>
              </a:rPr>
              <a:t>Receives client requests, and grants or denies access </a:t>
            </a:r>
          </a:p>
        </p:txBody>
      </p:sp>
    </p:spTree>
    <p:extLst>
      <p:ext uri="{BB962C8B-B14F-4D97-AF65-F5344CB8AC3E}">
        <p14:creationId xmlns:p14="http://schemas.microsoft.com/office/powerpoint/2010/main" val="274210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535E98-FF75-5446-4E0C-59C19ADA4CAE}"/>
              </a:ext>
            </a:extLst>
          </p:cNvPr>
          <p:cNvSpPr txBox="1"/>
          <p:nvPr/>
        </p:nvSpPr>
        <p:spPr>
          <a:xfrm>
            <a:off x="869950" y="790575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Additional Behavior:</a:t>
            </a:r>
          </a:p>
          <a:p>
            <a:pPr marL="285750" indent="-285750">
              <a:buFontTx/>
              <a:buChar char="-"/>
            </a:pPr>
            <a:r>
              <a:rPr lang="en-US" dirty="0">
                <a:highlight>
                  <a:srgbClr val="C0C0C0"/>
                </a:highlight>
              </a:rPr>
              <a:t>Important component between Linux/Unix and Windows desktops in AD environments. Can also serve as a Domain Controller. </a:t>
            </a:r>
          </a:p>
          <a:p>
            <a:pPr marL="285750" indent="-285750">
              <a:buFontTx/>
              <a:buChar char="-"/>
            </a:pPr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highlight>
                  <a:srgbClr val="C0C0C0"/>
                </a:highlight>
              </a:rPr>
              <a:t>Check ports 139 (</a:t>
            </a:r>
            <a:r>
              <a:rPr lang="en-US" dirty="0" err="1">
                <a:highlight>
                  <a:srgbClr val="C0C0C0"/>
                </a:highlight>
              </a:rPr>
              <a:t>netbios</a:t>
            </a:r>
            <a:r>
              <a:rPr lang="en-US" dirty="0">
                <a:highlight>
                  <a:srgbClr val="C0C0C0"/>
                </a:highlight>
              </a:rPr>
              <a:t>) &amp; 445(SMB/CIFS)</a:t>
            </a:r>
          </a:p>
        </p:txBody>
      </p:sp>
    </p:spTree>
    <p:extLst>
      <p:ext uri="{BB962C8B-B14F-4D97-AF65-F5344CB8AC3E}">
        <p14:creationId xmlns:p14="http://schemas.microsoft.com/office/powerpoint/2010/main" val="169254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2DD0D-9A31-5E01-EDEC-1A1CBD62ED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7151" y="1552575"/>
            <a:ext cx="2880304" cy="228600"/>
          </a:xfrm>
        </p:spPr>
        <p:txBody>
          <a:bodyPr/>
          <a:lstStyle/>
          <a:p>
            <a:r>
              <a:rPr lang="en-US" sz="1200" dirty="0">
                <a:highlight>
                  <a:srgbClr val="A93464"/>
                </a:highlight>
              </a:rPr>
              <a:t>IDK not much. Just a few types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489BAB-7B39-D61D-AAE4-B8C7C7F4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32" y="111354"/>
            <a:ext cx="3582918" cy="1288821"/>
          </a:xfrm>
        </p:spPr>
        <p:txBody>
          <a:bodyPr/>
          <a:lstStyle/>
          <a:p>
            <a:r>
              <a:rPr lang="en-US" dirty="0"/>
              <a:t>Common Exploits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2BF346C-CBDC-F133-89A9-22166B58B4C3}"/>
              </a:ext>
            </a:extLst>
          </p:cNvPr>
          <p:cNvSpPr txBox="1">
            <a:spLocks/>
          </p:cNvSpPr>
          <p:nvPr/>
        </p:nvSpPr>
        <p:spPr>
          <a:xfrm>
            <a:off x="1327151" y="1933575"/>
            <a:ext cx="2880304" cy="228600"/>
          </a:xfrm>
          <a:prstGeom prst="rect">
            <a:avLst/>
          </a:prstGeom>
        </p:spPr>
        <p:txBody>
          <a:bodyPr/>
          <a:lstStyle>
            <a:lvl1pPr marL="0" algn="ctr" eaLnBrk="1" hangingPunct="1">
              <a:defRPr sz="600" b="0">
                <a:solidFill>
                  <a:schemeClr val="bg1"/>
                </a:solidFill>
                <a:latin typeface="Speak Pro" panose="020B0504020101020102" pitchFamily="34" charset="0"/>
                <a:ea typeface="+mn-ea"/>
                <a:cs typeface="+mn-cs"/>
              </a:defRPr>
            </a:lvl1pPr>
            <a:lvl2pPr marL="457200" eaLnBrk="1" hangingPunct="1">
              <a:defRPr sz="800">
                <a:latin typeface="Speak Pro" panose="020B0504020101020102" pitchFamily="34" charset="0"/>
                <a:ea typeface="+mn-ea"/>
                <a:cs typeface="+mn-cs"/>
              </a:defRPr>
            </a:lvl2pPr>
            <a:lvl3pPr marL="914400" eaLnBrk="1" hangingPunct="1">
              <a:defRPr sz="800">
                <a:latin typeface="Speak Pro" panose="020B0504020101020102" pitchFamily="34" charset="0"/>
                <a:ea typeface="+mn-ea"/>
                <a:cs typeface="+mn-cs"/>
              </a:defRPr>
            </a:lvl3pPr>
            <a:lvl4pPr marL="1371600" eaLnBrk="1" hangingPunct="1">
              <a:defRPr sz="800">
                <a:latin typeface="Speak Pro" panose="020B0504020101020102" pitchFamily="34" charset="0"/>
                <a:ea typeface="+mn-ea"/>
                <a:cs typeface="+mn-cs"/>
              </a:defRPr>
            </a:lvl4pPr>
            <a:lvl5pPr marL="1828800" eaLnBrk="1" hangingPunct="1">
              <a:defRPr sz="800">
                <a:latin typeface="Speak Pro" panose="020B0504020101020102" pitchFamily="34" charset="0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kern="0" dirty="0">
                <a:highlight>
                  <a:srgbClr val="A93464"/>
                </a:highlight>
              </a:rPr>
              <a:t>-</a:t>
            </a:r>
            <a:r>
              <a:rPr lang="en-US" sz="1200" kern="0" dirty="0" err="1">
                <a:highlight>
                  <a:srgbClr val="A93464"/>
                </a:highlight>
              </a:rPr>
              <a:t>SMBleed</a:t>
            </a:r>
            <a:br>
              <a:rPr lang="en-US" sz="1200" kern="0" dirty="0">
                <a:highlight>
                  <a:srgbClr val="A93464"/>
                </a:highlight>
              </a:rPr>
            </a:br>
            <a:r>
              <a:rPr lang="en-US" sz="1200" kern="0" dirty="0">
                <a:highlight>
                  <a:srgbClr val="A93464"/>
                </a:highlight>
              </a:rPr>
              <a:t>- </a:t>
            </a:r>
            <a:r>
              <a:rPr lang="en-US" sz="1200" kern="0" dirty="0" err="1">
                <a:highlight>
                  <a:srgbClr val="A93464"/>
                </a:highlight>
              </a:rPr>
              <a:t>SMBGhost</a:t>
            </a:r>
            <a:br>
              <a:rPr lang="en-US" sz="1200" kern="0" dirty="0">
                <a:highlight>
                  <a:srgbClr val="A93464"/>
                </a:highlight>
              </a:rPr>
            </a:br>
            <a:r>
              <a:rPr lang="en-US" sz="1200" kern="0" dirty="0">
                <a:highlight>
                  <a:srgbClr val="A93464"/>
                </a:highlight>
              </a:rPr>
              <a:t>-Eternal Blue</a:t>
            </a:r>
          </a:p>
          <a:p>
            <a:r>
              <a:rPr lang="en-US" sz="1200" kern="0" dirty="0">
                <a:highlight>
                  <a:srgbClr val="A93464"/>
                </a:highlight>
              </a:rPr>
              <a:t>-</a:t>
            </a:r>
            <a:r>
              <a:rPr lang="en-US" sz="1200" kern="0" dirty="0" err="1">
                <a:highlight>
                  <a:srgbClr val="A93464"/>
                </a:highlight>
              </a:rPr>
              <a:t>Conficker</a:t>
            </a:r>
            <a:endParaRPr lang="en-US" sz="1200" kern="0" dirty="0">
              <a:highlight>
                <a:srgbClr val="A93464"/>
              </a:highlight>
            </a:endParaRPr>
          </a:p>
          <a:p>
            <a:endParaRPr lang="en-US" sz="1200" kern="0" dirty="0">
              <a:highlight>
                <a:srgbClr val="A93464"/>
              </a:highlight>
            </a:endParaRPr>
          </a:p>
          <a:p>
            <a:r>
              <a:rPr lang="en-US" sz="1200" kern="0" dirty="0">
                <a:highlight>
                  <a:srgbClr val="A93464"/>
                </a:highlight>
              </a:rPr>
              <a:t>Nothing too notable*</a:t>
            </a:r>
          </a:p>
          <a:p>
            <a:r>
              <a:rPr lang="en-US" sz="1200" kern="0" dirty="0">
                <a:highlight>
                  <a:srgbClr val="A93464"/>
                </a:highlight>
              </a:rPr>
              <a:t>*these are mainly SMB focused, there are specific Samba ones,( but square &amp; rectangle)</a:t>
            </a:r>
          </a:p>
          <a:p>
            <a:endParaRPr lang="en-US" sz="1200" kern="0" dirty="0">
              <a:highlight>
                <a:srgbClr val="A9346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7095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A5A21-ECDE-03EE-A693-8BB254344E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5150" y="1400175"/>
            <a:ext cx="3505200" cy="1752770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  <a:highlight>
                  <a:srgbClr val="000080"/>
                </a:highlight>
              </a:rPr>
              <a:t>Nmap check SMB properties: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0080"/>
                </a:highlight>
              </a:rPr>
              <a:t>-nmap –</a:t>
            </a:r>
            <a:r>
              <a:rPr lang="en-US" sz="1800" dirty="0" err="1">
                <a:solidFill>
                  <a:srgbClr val="FF0000"/>
                </a:solidFill>
                <a:highlight>
                  <a:srgbClr val="000080"/>
                </a:highlight>
              </a:rPr>
              <a:t>Pn</a:t>
            </a:r>
            <a:r>
              <a:rPr lang="en-US" sz="1800" dirty="0">
                <a:solidFill>
                  <a:srgbClr val="FF0000"/>
                </a:solidFill>
                <a:highlight>
                  <a:srgbClr val="000080"/>
                </a:highlight>
              </a:rPr>
              <a:t> –n –v –</a:t>
            </a:r>
            <a:r>
              <a:rPr lang="en-US" sz="1800" dirty="0" err="1">
                <a:solidFill>
                  <a:srgbClr val="FF0000"/>
                </a:solidFill>
                <a:highlight>
                  <a:srgbClr val="000080"/>
                </a:highlight>
              </a:rPr>
              <a:t>sT</a:t>
            </a:r>
            <a:r>
              <a:rPr lang="en-US" sz="1800" dirty="0">
                <a:solidFill>
                  <a:srgbClr val="FF0000"/>
                </a:solidFill>
                <a:highlight>
                  <a:srgbClr val="000080"/>
                </a:highlight>
              </a:rPr>
              <a:t> –p139,445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0080"/>
                </a:highlight>
              </a:rPr>
              <a:t>Also add –</a:t>
            </a:r>
            <a:r>
              <a:rPr lang="en-US" sz="1800" dirty="0" err="1">
                <a:solidFill>
                  <a:srgbClr val="FF0000"/>
                </a:solidFill>
                <a:highlight>
                  <a:srgbClr val="000080"/>
                </a:highlight>
              </a:rPr>
              <a:t>sC</a:t>
            </a:r>
            <a:endParaRPr lang="en-US" sz="1800" dirty="0">
              <a:solidFill>
                <a:srgbClr val="FF0000"/>
              </a:solidFill>
              <a:highlight>
                <a:srgbClr val="000080"/>
              </a:highlight>
            </a:endParaRP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0080"/>
                </a:highlight>
              </a:rPr>
              <a:t>Known vulns on nmap: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0080"/>
                </a:highlight>
              </a:rPr>
              <a:t>Nmap –</a:t>
            </a:r>
            <a:r>
              <a:rPr lang="en-US" sz="1800" dirty="0" err="1">
                <a:solidFill>
                  <a:srgbClr val="FF0000"/>
                </a:solidFill>
                <a:highlight>
                  <a:srgbClr val="000080"/>
                </a:highlight>
              </a:rPr>
              <a:t>Pn</a:t>
            </a:r>
            <a:r>
              <a:rPr lang="en-US" sz="1800" dirty="0">
                <a:solidFill>
                  <a:srgbClr val="FF0000"/>
                </a:solidFill>
                <a:highlight>
                  <a:srgbClr val="000080"/>
                </a:highlight>
              </a:rPr>
              <a:t> –script </a:t>
            </a:r>
            <a:r>
              <a:rPr lang="en-US" sz="1800" dirty="0" err="1">
                <a:solidFill>
                  <a:srgbClr val="FF0000"/>
                </a:solidFill>
                <a:highlight>
                  <a:srgbClr val="000080"/>
                </a:highlight>
              </a:rPr>
              <a:t>smb</a:t>
            </a:r>
            <a:r>
              <a:rPr lang="en-US" sz="1800" dirty="0">
                <a:solidFill>
                  <a:srgbClr val="FF0000"/>
                </a:solidFill>
                <a:highlight>
                  <a:srgbClr val="000080"/>
                </a:highlight>
              </a:rPr>
              <a:t>-vuln* -p 139, 445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0080"/>
                </a:highlight>
              </a:rPr>
              <a:t>Enum4Linux has SMB capabilities</a:t>
            </a:r>
          </a:p>
          <a:p>
            <a:r>
              <a:rPr lang="en-US" sz="1800" dirty="0">
                <a:solidFill>
                  <a:srgbClr val="FF0000"/>
                </a:solidFill>
                <a:highlight>
                  <a:srgbClr val="000080"/>
                </a:highlight>
              </a:rPr>
              <a:t>Metasploit</a:t>
            </a:r>
          </a:p>
          <a:p>
            <a:endParaRPr lang="en-US" sz="1800" dirty="0">
              <a:solidFill>
                <a:srgbClr val="FF0000"/>
              </a:solidFill>
              <a:highlight>
                <a:srgbClr val="00008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3F8DD7-D945-1DBE-A0A3-6C5E0282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180975"/>
            <a:ext cx="2036754" cy="990431"/>
          </a:xfrm>
        </p:spPr>
        <p:txBody>
          <a:bodyPr/>
          <a:lstStyle/>
          <a:p>
            <a:r>
              <a:rPr lang="en-US" spc="-150" dirty="0"/>
              <a:t>General Steps</a:t>
            </a:r>
          </a:p>
        </p:txBody>
      </p:sp>
    </p:spTree>
    <p:extLst>
      <p:ext uri="{BB962C8B-B14F-4D97-AF65-F5344CB8AC3E}">
        <p14:creationId xmlns:p14="http://schemas.microsoft.com/office/powerpoint/2010/main" val="175751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14168B-8A73-F028-78BE-EFD0B91B0F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85346" y="1628775"/>
            <a:ext cx="2651704" cy="1274325"/>
          </a:xfrm>
        </p:spPr>
        <p:txBody>
          <a:bodyPr/>
          <a:lstStyle/>
          <a:p>
            <a:r>
              <a:rPr lang="en-US" sz="1200" spc="0" dirty="0"/>
              <a:t> Internet + Files/Filesystem = PERMISIONS/</a:t>
            </a:r>
            <a:r>
              <a:rPr lang="en-US" sz="1200" spc="0" dirty="0" err="1"/>
              <a:t>ACCEss</a:t>
            </a:r>
            <a:r>
              <a:rPr lang="en-US" sz="1200" spc="0" dirty="0"/>
              <a:t> holes</a:t>
            </a:r>
          </a:p>
          <a:p>
            <a:endParaRPr lang="en-US" sz="1200" spc="0" dirty="0"/>
          </a:p>
          <a:p>
            <a:r>
              <a:rPr lang="en-US" sz="1200" spc="0" dirty="0"/>
              <a:t>Information on </a:t>
            </a:r>
            <a:r>
              <a:rPr lang="en-US" sz="1200" spc="0" dirty="0" err="1"/>
              <a:t>iPC</a:t>
            </a:r>
            <a:r>
              <a:rPr lang="en-US" sz="1200" spc="0" dirty="0"/>
              <a:t>$ share</a:t>
            </a:r>
          </a:p>
          <a:p>
            <a:endParaRPr lang="en-US" sz="1200" spc="0" dirty="0"/>
          </a:p>
          <a:p>
            <a:endParaRPr lang="en-US" sz="1200" spc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9557ED-504B-156B-EFA0-86723B12B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180975"/>
            <a:ext cx="2036754" cy="990431"/>
          </a:xfrm>
        </p:spPr>
        <p:txBody>
          <a:bodyPr/>
          <a:lstStyle/>
          <a:p>
            <a:r>
              <a:rPr lang="en-US" sz="2400" spc="-150" dirty="0"/>
              <a:t>Hardening steps.. Aka other things to look for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E55D6-CE71-6C4A-2277-93446AD47956}"/>
              </a:ext>
            </a:extLst>
          </p:cNvPr>
          <p:cNvSpPr txBox="1"/>
          <p:nvPr/>
        </p:nvSpPr>
        <p:spPr>
          <a:xfrm>
            <a:off x="1685346" y="3152775"/>
            <a:ext cx="2232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Patching First</a:t>
            </a:r>
          </a:p>
          <a:p>
            <a:r>
              <a:rPr lang="en-US" sz="800" dirty="0">
                <a:solidFill>
                  <a:schemeClr val="bg1"/>
                </a:solidFill>
              </a:rPr>
              <a:t>Limit number of concurrent connections</a:t>
            </a:r>
          </a:p>
          <a:p>
            <a:r>
              <a:rPr lang="en-US" sz="800" dirty="0">
                <a:solidFill>
                  <a:schemeClr val="bg1"/>
                </a:solidFill>
              </a:rPr>
              <a:t>Host based protection (default allow external traffic)</a:t>
            </a:r>
          </a:p>
          <a:p>
            <a:r>
              <a:rPr lang="en-US" sz="800" dirty="0">
                <a:solidFill>
                  <a:schemeClr val="bg1"/>
                </a:solidFill>
              </a:rPr>
              <a:t>Using interface protection (filtering)</a:t>
            </a:r>
          </a:p>
          <a:p>
            <a:r>
              <a:rPr lang="en-US" sz="800" dirty="0">
                <a:solidFill>
                  <a:schemeClr val="bg1"/>
                </a:solidFill>
              </a:rPr>
              <a:t>Firewall</a:t>
            </a:r>
          </a:p>
          <a:p>
            <a:r>
              <a:rPr lang="en-US" sz="800" dirty="0">
                <a:solidFill>
                  <a:schemeClr val="bg1"/>
                </a:solidFill>
              </a:rPr>
              <a:t>IPC$ share (whitelisting specific IPs)</a:t>
            </a:r>
          </a:p>
          <a:p>
            <a:r>
              <a:rPr lang="en-US" sz="800" dirty="0">
                <a:solidFill>
                  <a:schemeClr val="bg1"/>
                </a:solidFill>
              </a:rPr>
              <a:t>- Always allowed and is accessible </a:t>
            </a:r>
            <a:r>
              <a:rPr lang="en-US" sz="800" dirty="0" err="1">
                <a:solidFill>
                  <a:schemeClr val="bg1"/>
                </a:solidFill>
              </a:rPr>
              <a:t>annoynymously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28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A51909-727D-AA72-C5F7-3F7662D96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1950" y="1400175"/>
            <a:ext cx="2438400" cy="609600"/>
          </a:xfrm>
        </p:spPr>
        <p:txBody>
          <a:bodyPr/>
          <a:lstStyle/>
          <a:p>
            <a:r>
              <a:rPr lang="en-US" spc="-150" dirty="0">
                <a:hlinkClick r:id="rId2"/>
              </a:rPr>
              <a:t>https://book.hacktricks.xyz/network-services-pentesting/pentesting-smb</a:t>
            </a:r>
            <a:r>
              <a:rPr lang="en-US" spc="-15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64E0F-4660-F4D5-8E45-98832802B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57541" y="1933575"/>
            <a:ext cx="2050909" cy="228600"/>
          </a:xfrm>
        </p:spPr>
        <p:txBody>
          <a:bodyPr/>
          <a:lstStyle/>
          <a:p>
            <a:r>
              <a:rPr lang="en-US" sz="1100" dirty="0"/>
              <a:t>Other Resources:</a:t>
            </a:r>
          </a:p>
          <a:p>
            <a:r>
              <a:rPr lang="en-US" sz="1100" dirty="0"/>
              <a:t>THM </a:t>
            </a:r>
            <a:r>
              <a:rPr lang="en-US" sz="1100"/>
              <a:t>Rooms:Kenobi</a:t>
            </a:r>
            <a:r>
              <a:rPr lang="en-US" sz="1100" dirty="0"/>
              <a:t>, Eternal Blue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hlinkClick r:id="rId3"/>
              </a:rPr>
              <a:t>https://resources.infosecinstitute.com/topic/hacking-and-gaining-access-to-linux-by-exploiting-samba-service/</a:t>
            </a:r>
            <a:endParaRPr lang="en-US" sz="11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hlinkClick r:id="rId4"/>
              </a:rPr>
              <a:t>https://www.rapid7.com/db/?q=samba&amp;type=metasploit</a:t>
            </a:r>
            <a:endParaRPr lang="en-US" sz="11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hlinkClick r:id="rId5"/>
              </a:rPr>
              <a:t>https://www.rapid7.com/db/?q=samba&amp;type=nexpose</a:t>
            </a:r>
            <a:endParaRPr lang="en-US" sz="11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885E24-E8E8-C72D-6C5C-287078C8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714376"/>
            <a:ext cx="3200400" cy="990600"/>
          </a:xfrm>
        </p:spPr>
        <p:txBody>
          <a:bodyPr/>
          <a:lstStyle/>
          <a:p>
            <a:r>
              <a:rPr lang="en-US" sz="2000" spc="-150" dirty="0"/>
              <a:t>Honestly, the best thing to read is the </a:t>
            </a:r>
            <a:r>
              <a:rPr lang="en-US" sz="2000" spc="-150" dirty="0" err="1"/>
              <a:t>hacktricks</a:t>
            </a:r>
            <a:r>
              <a:rPr lang="en-US" sz="2000" spc="-150" dirty="0"/>
              <a:t> page</a:t>
            </a:r>
            <a:br>
              <a:rPr lang="en-US" sz="2000" spc="-150" dirty="0"/>
            </a:br>
            <a:endParaRPr lang="en-US" sz="2000" spc="-150" dirty="0"/>
          </a:p>
        </p:txBody>
      </p:sp>
    </p:spTree>
    <p:extLst>
      <p:ext uri="{BB962C8B-B14F-4D97-AF65-F5344CB8AC3E}">
        <p14:creationId xmlns:p14="http://schemas.microsoft.com/office/powerpoint/2010/main" val="5021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E76B23-8A8A-AA9D-C7A9-896330C2F2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989D8-7987-5AC0-E5EB-F36D010682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347B9C-1035-8257-CF46-6173E8E8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6BFB-3083-99E1-AF4F-4E5B6E866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919"/>
            <a:ext cx="4330700" cy="3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3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DM ">
      <a:dk1>
        <a:srgbClr val="000000"/>
      </a:dk1>
      <a:lt1>
        <a:srgbClr val="FFFFFF"/>
      </a:lt1>
      <a:dk2>
        <a:srgbClr val="070029"/>
      </a:dk2>
      <a:lt2>
        <a:srgbClr val="FFFFFF"/>
      </a:lt2>
      <a:accent1>
        <a:srgbClr val="AF2662"/>
      </a:accent1>
      <a:accent2>
        <a:srgbClr val="070029"/>
      </a:accent2>
      <a:accent3>
        <a:srgbClr val="5DEC7D"/>
      </a:accent3>
      <a:accent4>
        <a:srgbClr val="54F1F1"/>
      </a:accent4>
      <a:accent5>
        <a:srgbClr val="604CB3"/>
      </a:accent5>
      <a:accent6>
        <a:srgbClr val="44A4EC"/>
      </a:accent6>
      <a:hlink>
        <a:srgbClr val="AF2662"/>
      </a:hlink>
      <a:folHlink>
        <a:srgbClr val="5DEC7D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41386_win32_fixed" id="{9A273A9F-75E5-4420-B4F1-CA4C853792CE}" vid="{47A6181D-EF03-4B04-BBB9-E69A661507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e5ad0af-61fe-4524-aca8-40d23bada76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2D169CD2F554EA6369A48FE3AB362" ma:contentTypeVersion="13" ma:contentTypeDescription="Create a new document." ma:contentTypeScope="" ma:versionID="55fb651ebf41f45c6b4dc63fedffe0a5">
  <xsd:schema xmlns:xsd="http://www.w3.org/2001/XMLSchema" xmlns:xs="http://www.w3.org/2001/XMLSchema" xmlns:p="http://schemas.microsoft.com/office/2006/metadata/properties" xmlns:ns3="3e5ad0af-61fe-4524-aca8-40d23bada766" xmlns:ns4="e41016cf-5844-4113-8ae1-748d0745f393" targetNamespace="http://schemas.microsoft.com/office/2006/metadata/properties" ma:root="true" ma:fieldsID="e0c95179aa70189de89b4a9ce9dc6dd8" ns3:_="" ns4:_="">
    <xsd:import namespace="3e5ad0af-61fe-4524-aca8-40d23bada766"/>
    <xsd:import namespace="e41016cf-5844-4113-8ae1-748d0745f3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ad0af-61fe-4524-aca8-40d23bada7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1016cf-5844-4113-8ae1-748d0745f39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1C4151-45CB-4190-B742-D43C649B9397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3e5ad0af-61fe-4524-aca8-40d23bada766"/>
    <ds:schemaRef ds:uri="http://schemas.microsoft.com/office/infopath/2007/PartnerControls"/>
    <ds:schemaRef ds:uri="e41016cf-5844-4113-8ae1-748d0745f393"/>
  </ds:schemaRefs>
</ds:datastoreItem>
</file>

<file path=customXml/itemProps2.xml><?xml version="1.0" encoding="utf-8"?>
<ds:datastoreItem xmlns:ds="http://schemas.openxmlformats.org/officeDocument/2006/customXml" ds:itemID="{BCB4906B-650F-42CF-8D9E-73720FF671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92B9AE-A6B7-4122-82C8-5C1EB54F60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5ad0af-61fe-4524-aca8-40d23bada766"/>
    <ds:schemaRef ds:uri="e41016cf-5844-4113-8ae1-748d0745f3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EDM album covers</Template>
  <TotalTime>111</TotalTime>
  <Words>333</Words>
  <Application>Microsoft Office PowerPoint</Application>
  <PresentationFormat>Custom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Garamond</vt:lpstr>
      <vt:lpstr>Sagona Book</vt:lpstr>
      <vt:lpstr>Speak Pro</vt:lpstr>
      <vt:lpstr>Office Theme</vt:lpstr>
      <vt:lpstr>SAMBA &amp; SMB </vt:lpstr>
      <vt:lpstr>PowerPoint Presentation</vt:lpstr>
      <vt:lpstr>PowerPoint Presentation</vt:lpstr>
      <vt:lpstr>Common Exploits</vt:lpstr>
      <vt:lpstr>General Steps</vt:lpstr>
      <vt:lpstr>Hardening steps.. Aka other things to look for</vt:lpstr>
      <vt:lpstr>Honestly, the best thing to read is the hacktricks page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SAMBA &amp; SMB</dc:title>
  <dc:creator>Ian Cook</dc:creator>
  <cp:lastModifiedBy>Ian Cook</cp:lastModifiedBy>
  <cp:revision>2</cp:revision>
  <dcterms:created xsi:type="dcterms:W3CDTF">2022-10-08T16:28:16Z</dcterms:created>
  <dcterms:modified xsi:type="dcterms:W3CDTF">2022-10-08T18:20:06Z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0x01010070A2D169CD2F554EA6369A48FE3AB362</vt:lpwstr>
  </property>
</Properties>
</file>